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75" r:id="rId2"/>
  </p:sldMasterIdLst>
  <p:notesMasterIdLst>
    <p:notesMasterId r:id="rId16"/>
  </p:notesMasterIdLst>
  <p:sldIdLst>
    <p:sldId id="256" r:id="rId3"/>
    <p:sldId id="257" r:id="rId4"/>
    <p:sldId id="258" r:id="rId5"/>
    <p:sldId id="266" r:id="rId6"/>
    <p:sldId id="259" r:id="rId7"/>
    <p:sldId id="267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EC3E6-84D4-DF4E-B50F-665120ACA4BC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9B3ED0-1BB6-D642-8188-52F1C23EEB9B}">
      <dgm:prSet phldrT="[Text]"/>
      <dgm:spPr/>
      <dgm:t>
        <a:bodyPr/>
        <a:lstStyle/>
        <a:p>
          <a:pPr rtl="0"/>
          <a:r>
            <a:rPr lang="en-US" dirty="0"/>
            <a:t>Central Dispatch</a:t>
          </a:r>
        </a:p>
      </dgm:t>
    </dgm:pt>
    <dgm:pt modelId="{437ED345-4858-734A-AF33-F641F65987D8}" type="parTrans" cxnId="{33E41C94-01A2-3247-9922-EC689BE36BFF}">
      <dgm:prSet/>
      <dgm:spPr/>
      <dgm:t>
        <a:bodyPr/>
        <a:lstStyle/>
        <a:p>
          <a:endParaRPr lang="en-US"/>
        </a:p>
      </dgm:t>
    </dgm:pt>
    <dgm:pt modelId="{5AE57D45-D011-AF4E-9A80-1841A1999AB3}" type="sibTrans" cxnId="{33E41C94-01A2-3247-9922-EC689BE36BFF}">
      <dgm:prSet/>
      <dgm:spPr/>
      <dgm:t>
        <a:bodyPr/>
        <a:lstStyle/>
        <a:p>
          <a:endParaRPr lang="en-US"/>
        </a:p>
      </dgm:t>
    </dgm:pt>
    <dgm:pt modelId="{294A6784-1AA8-274C-90C5-0A2F537F92F1}">
      <dgm:prSet phldrT="[Text]"/>
      <dgm:spPr/>
      <dgm:t>
        <a:bodyPr/>
        <a:lstStyle/>
        <a:p>
          <a:pPr rtl="0"/>
          <a:r>
            <a:rPr lang="en-US" dirty="0"/>
            <a:t>Shipper</a:t>
          </a:r>
        </a:p>
      </dgm:t>
    </dgm:pt>
    <dgm:pt modelId="{4C82CC93-A87F-5C4E-8770-4CB5E081E3E2}" type="parTrans" cxnId="{7EC8C5C3-ED6E-624E-8C81-3F9078ACB251}">
      <dgm:prSet/>
      <dgm:spPr/>
      <dgm:t>
        <a:bodyPr/>
        <a:lstStyle/>
        <a:p>
          <a:endParaRPr lang="en-US"/>
        </a:p>
      </dgm:t>
    </dgm:pt>
    <dgm:pt modelId="{20EBC267-30BB-BB4B-88AF-7ADFC320362B}" type="sibTrans" cxnId="{7EC8C5C3-ED6E-624E-8C81-3F9078ACB251}">
      <dgm:prSet/>
      <dgm:spPr/>
      <dgm:t>
        <a:bodyPr/>
        <a:lstStyle/>
        <a:p>
          <a:endParaRPr lang="en-US"/>
        </a:p>
      </dgm:t>
    </dgm:pt>
    <dgm:pt modelId="{1A09C69E-1851-4D42-B04C-CABC3AB9BC88}">
      <dgm:prSet phldrT="[Text]"/>
      <dgm:spPr/>
      <dgm:t>
        <a:bodyPr/>
        <a:lstStyle/>
        <a:p>
          <a:pPr rtl="0"/>
          <a:r>
            <a:rPr lang="en-US" dirty="0"/>
            <a:t>Carrier</a:t>
          </a:r>
        </a:p>
      </dgm:t>
    </dgm:pt>
    <dgm:pt modelId="{7457D278-F7CF-FA46-8F16-3491EFBD5486}" type="parTrans" cxnId="{3DB405AC-EB01-C943-BE8C-422451874A38}">
      <dgm:prSet/>
      <dgm:spPr/>
      <dgm:t>
        <a:bodyPr/>
        <a:lstStyle/>
        <a:p>
          <a:endParaRPr lang="en-US"/>
        </a:p>
      </dgm:t>
    </dgm:pt>
    <dgm:pt modelId="{7E5B9A7D-F4F4-C143-8541-9F89E205C3CA}" type="sibTrans" cxnId="{3DB405AC-EB01-C943-BE8C-422451874A38}">
      <dgm:prSet/>
      <dgm:spPr/>
      <dgm:t>
        <a:bodyPr/>
        <a:lstStyle/>
        <a:p>
          <a:endParaRPr lang="en-US"/>
        </a:p>
      </dgm:t>
    </dgm:pt>
    <dgm:pt modelId="{64844728-02AB-2649-8D86-853435B54660}" type="pres">
      <dgm:prSet presAssocID="{47FEC3E6-84D4-DF4E-B50F-665120ACA4B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1B4AF0D-86AE-0940-8BD1-0BE57CF6807B}" type="pres">
      <dgm:prSet presAssocID="{379B3ED0-1BB6-D642-8188-52F1C23EEB9B}" presName="Accent1" presStyleCnt="0"/>
      <dgm:spPr/>
    </dgm:pt>
    <dgm:pt modelId="{76A624B9-A57C-8A4D-893C-7F323F1FF85B}" type="pres">
      <dgm:prSet presAssocID="{379B3ED0-1BB6-D642-8188-52F1C23EEB9B}" presName="Accent" presStyleLbl="node1" presStyleIdx="0" presStyleCnt="3"/>
      <dgm:spPr/>
    </dgm:pt>
    <dgm:pt modelId="{70D4DE2E-79D8-4E4E-A3A3-919DAD9AC06C}" type="pres">
      <dgm:prSet presAssocID="{379B3ED0-1BB6-D642-8188-52F1C23EEB9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80D19D1-E062-7E47-B23F-783C52942E42}" type="pres">
      <dgm:prSet presAssocID="{294A6784-1AA8-274C-90C5-0A2F537F92F1}" presName="Accent2" presStyleCnt="0"/>
      <dgm:spPr/>
    </dgm:pt>
    <dgm:pt modelId="{F8EFC2D9-5DAA-BB43-9AC6-D4385EAABACA}" type="pres">
      <dgm:prSet presAssocID="{294A6784-1AA8-274C-90C5-0A2F537F92F1}" presName="Accent" presStyleLbl="node1" presStyleIdx="1" presStyleCnt="3"/>
      <dgm:spPr/>
    </dgm:pt>
    <dgm:pt modelId="{0BE0EB92-F805-0748-A158-B6491BA7F786}" type="pres">
      <dgm:prSet presAssocID="{294A6784-1AA8-274C-90C5-0A2F537F92F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BDAA60-99F2-2C41-ADF1-A06546EAAAD7}" type="pres">
      <dgm:prSet presAssocID="{1A09C69E-1851-4D42-B04C-CABC3AB9BC88}" presName="Accent3" presStyleCnt="0"/>
      <dgm:spPr/>
    </dgm:pt>
    <dgm:pt modelId="{AF480C55-7911-444D-8008-F70D8D042236}" type="pres">
      <dgm:prSet presAssocID="{1A09C69E-1851-4D42-B04C-CABC3AB9BC88}" presName="Accent" presStyleLbl="node1" presStyleIdx="2" presStyleCnt="3"/>
      <dgm:spPr/>
    </dgm:pt>
    <dgm:pt modelId="{46699F26-7441-7245-8BF0-931BA8C50E02}" type="pres">
      <dgm:prSet presAssocID="{1A09C69E-1851-4D42-B04C-CABC3AB9BC88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2163053-52EE-AB48-8C17-8ADCF56D01B6}" type="presOf" srcId="{294A6784-1AA8-274C-90C5-0A2F537F92F1}" destId="{0BE0EB92-F805-0748-A158-B6491BA7F786}" srcOrd="0" destOrd="0" presId="urn:microsoft.com/office/officeart/2009/layout/CircleArrowProcess"/>
    <dgm:cxn modelId="{BA935B63-8801-6148-83D7-6E39EE813E89}" type="presOf" srcId="{1A09C69E-1851-4D42-B04C-CABC3AB9BC88}" destId="{46699F26-7441-7245-8BF0-931BA8C50E02}" srcOrd="0" destOrd="0" presId="urn:microsoft.com/office/officeart/2009/layout/CircleArrowProcess"/>
    <dgm:cxn modelId="{33E41C94-01A2-3247-9922-EC689BE36BFF}" srcId="{47FEC3E6-84D4-DF4E-B50F-665120ACA4BC}" destId="{379B3ED0-1BB6-D642-8188-52F1C23EEB9B}" srcOrd="0" destOrd="0" parTransId="{437ED345-4858-734A-AF33-F641F65987D8}" sibTransId="{5AE57D45-D011-AF4E-9A80-1841A1999AB3}"/>
    <dgm:cxn modelId="{3DB405AC-EB01-C943-BE8C-422451874A38}" srcId="{47FEC3E6-84D4-DF4E-B50F-665120ACA4BC}" destId="{1A09C69E-1851-4D42-B04C-CABC3AB9BC88}" srcOrd="2" destOrd="0" parTransId="{7457D278-F7CF-FA46-8F16-3491EFBD5486}" sibTransId="{7E5B9A7D-F4F4-C143-8541-9F89E205C3CA}"/>
    <dgm:cxn modelId="{7EC8C5C3-ED6E-624E-8C81-3F9078ACB251}" srcId="{47FEC3E6-84D4-DF4E-B50F-665120ACA4BC}" destId="{294A6784-1AA8-274C-90C5-0A2F537F92F1}" srcOrd="1" destOrd="0" parTransId="{4C82CC93-A87F-5C4E-8770-4CB5E081E3E2}" sibTransId="{20EBC267-30BB-BB4B-88AF-7ADFC320362B}"/>
    <dgm:cxn modelId="{FB713CC8-02D0-0746-9368-7F508C77EBF5}" type="presOf" srcId="{379B3ED0-1BB6-D642-8188-52F1C23EEB9B}" destId="{70D4DE2E-79D8-4E4E-A3A3-919DAD9AC06C}" srcOrd="0" destOrd="0" presId="urn:microsoft.com/office/officeart/2009/layout/CircleArrowProcess"/>
    <dgm:cxn modelId="{C59803D3-99C9-EA4D-9CC2-F1183ED9B5BB}" type="presOf" srcId="{47FEC3E6-84D4-DF4E-B50F-665120ACA4BC}" destId="{64844728-02AB-2649-8D86-853435B54660}" srcOrd="0" destOrd="0" presId="urn:microsoft.com/office/officeart/2009/layout/CircleArrowProcess"/>
    <dgm:cxn modelId="{97D7EBA1-019D-4C47-9628-1BCD77B2E4DD}" type="presParOf" srcId="{64844728-02AB-2649-8D86-853435B54660}" destId="{31B4AF0D-86AE-0940-8BD1-0BE57CF6807B}" srcOrd="0" destOrd="0" presId="urn:microsoft.com/office/officeart/2009/layout/CircleArrowProcess"/>
    <dgm:cxn modelId="{73649AED-76BF-AC48-8A51-A302A4F42E2D}" type="presParOf" srcId="{31B4AF0D-86AE-0940-8BD1-0BE57CF6807B}" destId="{76A624B9-A57C-8A4D-893C-7F323F1FF85B}" srcOrd="0" destOrd="0" presId="urn:microsoft.com/office/officeart/2009/layout/CircleArrowProcess"/>
    <dgm:cxn modelId="{158F1900-69ED-8D48-AC5A-C90EEFA27070}" type="presParOf" srcId="{64844728-02AB-2649-8D86-853435B54660}" destId="{70D4DE2E-79D8-4E4E-A3A3-919DAD9AC06C}" srcOrd="1" destOrd="0" presId="urn:microsoft.com/office/officeart/2009/layout/CircleArrowProcess"/>
    <dgm:cxn modelId="{1897E9B5-8612-4A4B-A6DE-ECEA762CCEFE}" type="presParOf" srcId="{64844728-02AB-2649-8D86-853435B54660}" destId="{480D19D1-E062-7E47-B23F-783C52942E42}" srcOrd="2" destOrd="0" presId="urn:microsoft.com/office/officeart/2009/layout/CircleArrowProcess"/>
    <dgm:cxn modelId="{287A5062-CE2A-9041-994B-3652612BBC1B}" type="presParOf" srcId="{480D19D1-E062-7E47-B23F-783C52942E42}" destId="{F8EFC2D9-5DAA-BB43-9AC6-D4385EAABACA}" srcOrd="0" destOrd="0" presId="urn:microsoft.com/office/officeart/2009/layout/CircleArrowProcess"/>
    <dgm:cxn modelId="{EB5264AF-FF26-B542-877A-2F986444C2A1}" type="presParOf" srcId="{64844728-02AB-2649-8D86-853435B54660}" destId="{0BE0EB92-F805-0748-A158-B6491BA7F786}" srcOrd="3" destOrd="0" presId="urn:microsoft.com/office/officeart/2009/layout/CircleArrowProcess"/>
    <dgm:cxn modelId="{91E2546F-13C2-8F46-9EDC-97BC31533688}" type="presParOf" srcId="{64844728-02AB-2649-8D86-853435B54660}" destId="{E2BDAA60-99F2-2C41-ADF1-A06546EAAAD7}" srcOrd="4" destOrd="0" presId="urn:microsoft.com/office/officeart/2009/layout/CircleArrowProcess"/>
    <dgm:cxn modelId="{5049463A-277D-4E45-BC14-25CD5617E3F3}" type="presParOf" srcId="{E2BDAA60-99F2-2C41-ADF1-A06546EAAAD7}" destId="{AF480C55-7911-444D-8008-F70D8D042236}" srcOrd="0" destOrd="0" presId="urn:microsoft.com/office/officeart/2009/layout/CircleArrowProcess"/>
    <dgm:cxn modelId="{1885AA89-3DD7-9044-9D0C-17BC6E62941E}" type="presParOf" srcId="{64844728-02AB-2649-8D86-853435B54660}" destId="{46699F26-7441-7245-8BF0-931BA8C50E0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045B3-F0EE-41B3-A59E-135F49DFD9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4F681FD-54E2-4F1A-B785-19CC022F9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”Linear” </a:t>
          </a:r>
          <a:r>
            <a:rPr lang="en-US"/>
            <a:t>meaning line and </a:t>
          </a:r>
          <a:r>
            <a:rPr lang="en-US" b="1"/>
            <a:t>“regression” </a:t>
          </a:r>
          <a:r>
            <a:rPr lang="en-US"/>
            <a:t>meaning returning to, we model the data on multiple factors as inputs to construct a line</a:t>
          </a:r>
        </a:p>
      </dgm:t>
    </dgm:pt>
    <dgm:pt modelId="{D7BD4E3F-E597-49FB-9E0A-F91C2EF0AABA}" type="parTrans" cxnId="{FA6DA54F-08C0-41D4-8B46-38D655D60C2C}">
      <dgm:prSet/>
      <dgm:spPr/>
      <dgm:t>
        <a:bodyPr/>
        <a:lstStyle/>
        <a:p>
          <a:endParaRPr lang="en-US"/>
        </a:p>
      </dgm:t>
    </dgm:pt>
    <dgm:pt modelId="{78D124CF-7E9C-4C25-B4FD-FF630D2CC6C2}" type="sibTrans" cxnId="{FA6DA54F-08C0-41D4-8B46-38D655D60C2C}">
      <dgm:prSet/>
      <dgm:spPr/>
      <dgm:t>
        <a:bodyPr/>
        <a:lstStyle/>
        <a:p>
          <a:endParaRPr lang="en-US"/>
        </a:p>
      </dgm:t>
    </dgm:pt>
    <dgm:pt modelId="{63AA21C7-B1CF-4943-9D6B-9F9E7CEE2E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“Ensemble” </a:t>
          </a:r>
          <a:r>
            <a:rPr lang="en-US"/>
            <a:t>meaning a collection of methods strung together</a:t>
          </a:r>
        </a:p>
      </dgm:t>
    </dgm:pt>
    <dgm:pt modelId="{0C28E530-F30D-4264-B1BD-8AAC6C9787AA}" type="parTrans" cxnId="{C7688760-B8B9-4C32-AFBC-104D7CF32082}">
      <dgm:prSet/>
      <dgm:spPr/>
      <dgm:t>
        <a:bodyPr/>
        <a:lstStyle/>
        <a:p>
          <a:endParaRPr lang="en-US"/>
        </a:p>
      </dgm:t>
    </dgm:pt>
    <dgm:pt modelId="{F0F2811E-59B4-4EA1-AC49-643DED2433EE}" type="sibTrans" cxnId="{C7688760-B8B9-4C32-AFBC-104D7CF32082}">
      <dgm:prSet/>
      <dgm:spPr/>
      <dgm:t>
        <a:bodyPr/>
        <a:lstStyle/>
        <a:p>
          <a:endParaRPr lang="en-US"/>
        </a:p>
      </dgm:t>
    </dgm:pt>
    <dgm:pt modelId="{D8D176D2-B418-460C-B936-5A883468DB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Analyze and compare results. </a:t>
          </a:r>
          <a:r>
            <a:rPr lang="en-US"/>
            <a:t>Deploy most accurate result to API</a:t>
          </a:r>
        </a:p>
      </dgm:t>
    </dgm:pt>
    <dgm:pt modelId="{F87DB491-EE0C-47B2-B001-9A2139A5CE91}" type="parTrans" cxnId="{F4241957-3641-4EF6-9865-C0306863682D}">
      <dgm:prSet/>
      <dgm:spPr/>
      <dgm:t>
        <a:bodyPr/>
        <a:lstStyle/>
        <a:p>
          <a:endParaRPr lang="en-US"/>
        </a:p>
      </dgm:t>
    </dgm:pt>
    <dgm:pt modelId="{20ABBD3C-0CE6-4193-BB5A-B7A0E56F391F}" type="sibTrans" cxnId="{F4241957-3641-4EF6-9865-C0306863682D}">
      <dgm:prSet/>
      <dgm:spPr/>
      <dgm:t>
        <a:bodyPr/>
        <a:lstStyle/>
        <a:p>
          <a:endParaRPr lang="en-US"/>
        </a:p>
      </dgm:t>
    </dgm:pt>
    <dgm:pt modelId="{B40B06B1-7821-4437-86BA-A9776AB505C9}" type="pres">
      <dgm:prSet presAssocID="{5A3045B3-F0EE-41B3-A59E-135F49DFD9A7}" presName="root" presStyleCnt="0">
        <dgm:presLayoutVars>
          <dgm:dir/>
          <dgm:resizeHandles val="exact"/>
        </dgm:presLayoutVars>
      </dgm:prSet>
      <dgm:spPr/>
    </dgm:pt>
    <dgm:pt modelId="{36043F0F-4CF8-4A28-8F84-3F49B230D11B}" type="pres">
      <dgm:prSet presAssocID="{94F681FD-54E2-4F1A-B785-19CC022F9256}" presName="compNode" presStyleCnt="0"/>
      <dgm:spPr/>
    </dgm:pt>
    <dgm:pt modelId="{9A7C222A-4664-40ED-8D25-5318257DE7C4}" type="pres">
      <dgm:prSet presAssocID="{94F681FD-54E2-4F1A-B785-19CC022F9256}" presName="bgRect" presStyleLbl="bgShp" presStyleIdx="0" presStyleCnt="3"/>
      <dgm:spPr/>
    </dgm:pt>
    <dgm:pt modelId="{084E7D7F-B045-439F-A437-6E7D379284B1}" type="pres">
      <dgm:prSet presAssocID="{94F681FD-54E2-4F1A-B785-19CC022F9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D176CAC-0E49-4C15-AB45-A9C35D28D8C2}" type="pres">
      <dgm:prSet presAssocID="{94F681FD-54E2-4F1A-B785-19CC022F9256}" presName="spaceRect" presStyleCnt="0"/>
      <dgm:spPr/>
    </dgm:pt>
    <dgm:pt modelId="{09DE96B9-EAA1-4CF3-9D94-34D8504D8CF3}" type="pres">
      <dgm:prSet presAssocID="{94F681FD-54E2-4F1A-B785-19CC022F9256}" presName="parTx" presStyleLbl="revTx" presStyleIdx="0" presStyleCnt="3">
        <dgm:presLayoutVars>
          <dgm:chMax val="0"/>
          <dgm:chPref val="0"/>
        </dgm:presLayoutVars>
      </dgm:prSet>
      <dgm:spPr/>
    </dgm:pt>
    <dgm:pt modelId="{5E50DC8F-D617-46DE-8176-4B81D387E73E}" type="pres">
      <dgm:prSet presAssocID="{78D124CF-7E9C-4C25-B4FD-FF630D2CC6C2}" presName="sibTrans" presStyleCnt="0"/>
      <dgm:spPr/>
    </dgm:pt>
    <dgm:pt modelId="{18E8ED20-A82D-4E4F-82DD-B0259D5CB568}" type="pres">
      <dgm:prSet presAssocID="{63AA21C7-B1CF-4943-9D6B-9F9E7CEE2E72}" presName="compNode" presStyleCnt="0"/>
      <dgm:spPr/>
    </dgm:pt>
    <dgm:pt modelId="{5A7157F2-A56C-420A-AA51-04C1A893D840}" type="pres">
      <dgm:prSet presAssocID="{63AA21C7-B1CF-4943-9D6B-9F9E7CEE2E72}" presName="bgRect" presStyleLbl="bgShp" presStyleIdx="1" presStyleCnt="3"/>
      <dgm:spPr/>
    </dgm:pt>
    <dgm:pt modelId="{F50438EE-4609-4051-BACD-60265069B3FE}" type="pres">
      <dgm:prSet presAssocID="{63AA21C7-B1CF-4943-9D6B-9F9E7CEE2E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D0B4F153-0995-4C38-B9B1-3C85FE3C775C}" type="pres">
      <dgm:prSet presAssocID="{63AA21C7-B1CF-4943-9D6B-9F9E7CEE2E72}" presName="spaceRect" presStyleCnt="0"/>
      <dgm:spPr/>
    </dgm:pt>
    <dgm:pt modelId="{891B002F-BEA4-450A-9E65-8C77F066A592}" type="pres">
      <dgm:prSet presAssocID="{63AA21C7-B1CF-4943-9D6B-9F9E7CEE2E72}" presName="parTx" presStyleLbl="revTx" presStyleIdx="1" presStyleCnt="3">
        <dgm:presLayoutVars>
          <dgm:chMax val="0"/>
          <dgm:chPref val="0"/>
        </dgm:presLayoutVars>
      </dgm:prSet>
      <dgm:spPr/>
    </dgm:pt>
    <dgm:pt modelId="{16062DEB-0A41-4471-B05D-476BDBE214EE}" type="pres">
      <dgm:prSet presAssocID="{F0F2811E-59B4-4EA1-AC49-643DED2433EE}" presName="sibTrans" presStyleCnt="0"/>
      <dgm:spPr/>
    </dgm:pt>
    <dgm:pt modelId="{03C3743A-9551-4D52-9280-F79335E824A9}" type="pres">
      <dgm:prSet presAssocID="{D8D176D2-B418-460C-B936-5A883468DB0B}" presName="compNode" presStyleCnt="0"/>
      <dgm:spPr/>
    </dgm:pt>
    <dgm:pt modelId="{6E240D1A-13DB-461C-9F78-B29B8287C2A3}" type="pres">
      <dgm:prSet presAssocID="{D8D176D2-B418-460C-B936-5A883468DB0B}" presName="bgRect" presStyleLbl="bgShp" presStyleIdx="2" presStyleCnt="3"/>
      <dgm:spPr/>
    </dgm:pt>
    <dgm:pt modelId="{3A82E4A6-2919-4E0E-B928-FE62AEC4ACB2}" type="pres">
      <dgm:prSet presAssocID="{D8D176D2-B418-460C-B936-5A883468DB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68D2B72-274C-422E-BFC9-4DC7F7F788C2}" type="pres">
      <dgm:prSet presAssocID="{D8D176D2-B418-460C-B936-5A883468DB0B}" presName="spaceRect" presStyleCnt="0"/>
      <dgm:spPr/>
    </dgm:pt>
    <dgm:pt modelId="{778A81C3-ED54-4EC0-B635-F30C311BF193}" type="pres">
      <dgm:prSet presAssocID="{D8D176D2-B418-460C-B936-5A883468DB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6DA54F-08C0-41D4-8B46-38D655D60C2C}" srcId="{5A3045B3-F0EE-41B3-A59E-135F49DFD9A7}" destId="{94F681FD-54E2-4F1A-B785-19CC022F9256}" srcOrd="0" destOrd="0" parTransId="{D7BD4E3F-E597-49FB-9E0A-F91C2EF0AABA}" sibTransId="{78D124CF-7E9C-4C25-B4FD-FF630D2CC6C2}"/>
    <dgm:cxn modelId="{F4241957-3641-4EF6-9865-C0306863682D}" srcId="{5A3045B3-F0EE-41B3-A59E-135F49DFD9A7}" destId="{D8D176D2-B418-460C-B936-5A883468DB0B}" srcOrd="2" destOrd="0" parTransId="{F87DB491-EE0C-47B2-B001-9A2139A5CE91}" sibTransId="{20ABBD3C-0CE6-4193-BB5A-B7A0E56F391F}"/>
    <dgm:cxn modelId="{C7688760-B8B9-4C32-AFBC-104D7CF32082}" srcId="{5A3045B3-F0EE-41B3-A59E-135F49DFD9A7}" destId="{63AA21C7-B1CF-4943-9D6B-9F9E7CEE2E72}" srcOrd="1" destOrd="0" parTransId="{0C28E530-F30D-4264-B1BD-8AAC6C9787AA}" sibTransId="{F0F2811E-59B4-4EA1-AC49-643DED2433EE}"/>
    <dgm:cxn modelId="{0105627A-0AFA-44F2-8F60-5B907576591A}" type="presOf" srcId="{63AA21C7-B1CF-4943-9D6B-9F9E7CEE2E72}" destId="{891B002F-BEA4-450A-9E65-8C77F066A592}" srcOrd="0" destOrd="0" presId="urn:microsoft.com/office/officeart/2018/2/layout/IconVerticalSolidList"/>
    <dgm:cxn modelId="{E2A0DCB4-D500-4721-A69D-829AEC0D705C}" type="presOf" srcId="{D8D176D2-B418-460C-B936-5A883468DB0B}" destId="{778A81C3-ED54-4EC0-B635-F30C311BF193}" srcOrd="0" destOrd="0" presId="urn:microsoft.com/office/officeart/2018/2/layout/IconVerticalSolidList"/>
    <dgm:cxn modelId="{6FEA94C0-487A-44ED-A153-0269AA3BFCF4}" type="presOf" srcId="{94F681FD-54E2-4F1A-B785-19CC022F9256}" destId="{09DE96B9-EAA1-4CF3-9D94-34D8504D8CF3}" srcOrd="0" destOrd="0" presId="urn:microsoft.com/office/officeart/2018/2/layout/IconVerticalSolidList"/>
    <dgm:cxn modelId="{9D1032C8-2210-4D42-8DB0-A0F2C4A0CB83}" type="presOf" srcId="{5A3045B3-F0EE-41B3-A59E-135F49DFD9A7}" destId="{B40B06B1-7821-4437-86BA-A9776AB505C9}" srcOrd="0" destOrd="0" presId="urn:microsoft.com/office/officeart/2018/2/layout/IconVerticalSolidList"/>
    <dgm:cxn modelId="{6F5988A9-1D6C-4A1C-B74A-002EC3B59499}" type="presParOf" srcId="{B40B06B1-7821-4437-86BA-A9776AB505C9}" destId="{36043F0F-4CF8-4A28-8F84-3F49B230D11B}" srcOrd="0" destOrd="0" presId="urn:microsoft.com/office/officeart/2018/2/layout/IconVerticalSolidList"/>
    <dgm:cxn modelId="{D0F6F3E2-C035-441F-A10F-3F150DDB3D1C}" type="presParOf" srcId="{36043F0F-4CF8-4A28-8F84-3F49B230D11B}" destId="{9A7C222A-4664-40ED-8D25-5318257DE7C4}" srcOrd="0" destOrd="0" presId="urn:microsoft.com/office/officeart/2018/2/layout/IconVerticalSolidList"/>
    <dgm:cxn modelId="{3C52D733-C8B8-44A5-8AD0-E619195016DA}" type="presParOf" srcId="{36043F0F-4CF8-4A28-8F84-3F49B230D11B}" destId="{084E7D7F-B045-439F-A437-6E7D379284B1}" srcOrd="1" destOrd="0" presId="urn:microsoft.com/office/officeart/2018/2/layout/IconVerticalSolidList"/>
    <dgm:cxn modelId="{5B45C068-08B2-4028-875F-0FFBFCEFEB05}" type="presParOf" srcId="{36043F0F-4CF8-4A28-8F84-3F49B230D11B}" destId="{0D176CAC-0E49-4C15-AB45-A9C35D28D8C2}" srcOrd="2" destOrd="0" presId="urn:microsoft.com/office/officeart/2018/2/layout/IconVerticalSolidList"/>
    <dgm:cxn modelId="{19050B7C-323E-424C-AD94-0611D2005D44}" type="presParOf" srcId="{36043F0F-4CF8-4A28-8F84-3F49B230D11B}" destId="{09DE96B9-EAA1-4CF3-9D94-34D8504D8CF3}" srcOrd="3" destOrd="0" presId="urn:microsoft.com/office/officeart/2018/2/layout/IconVerticalSolidList"/>
    <dgm:cxn modelId="{BC988F61-415C-4266-9489-32213ACEA9F2}" type="presParOf" srcId="{B40B06B1-7821-4437-86BA-A9776AB505C9}" destId="{5E50DC8F-D617-46DE-8176-4B81D387E73E}" srcOrd="1" destOrd="0" presId="urn:microsoft.com/office/officeart/2018/2/layout/IconVerticalSolidList"/>
    <dgm:cxn modelId="{8FC5DD30-54AC-4758-96AB-2ED2DC135BCD}" type="presParOf" srcId="{B40B06B1-7821-4437-86BA-A9776AB505C9}" destId="{18E8ED20-A82D-4E4F-82DD-B0259D5CB568}" srcOrd="2" destOrd="0" presId="urn:microsoft.com/office/officeart/2018/2/layout/IconVerticalSolidList"/>
    <dgm:cxn modelId="{C6F29770-3996-4373-9583-0DB36E56EDE9}" type="presParOf" srcId="{18E8ED20-A82D-4E4F-82DD-B0259D5CB568}" destId="{5A7157F2-A56C-420A-AA51-04C1A893D840}" srcOrd="0" destOrd="0" presId="urn:microsoft.com/office/officeart/2018/2/layout/IconVerticalSolidList"/>
    <dgm:cxn modelId="{680AC2CD-01C6-4122-9CDD-4C9B6817FEAF}" type="presParOf" srcId="{18E8ED20-A82D-4E4F-82DD-B0259D5CB568}" destId="{F50438EE-4609-4051-BACD-60265069B3FE}" srcOrd="1" destOrd="0" presId="urn:microsoft.com/office/officeart/2018/2/layout/IconVerticalSolidList"/>
    <dgm:cxn modelId="{A13FEE96-FF48-4EA4-9152-18458C02F848}" type="presParOf" srcId="{18E8ED20-A82D-4E4F-82DD-B0259D5CB568}" destId="{D0B4F153-0995-4C38-B9B1-3C85FE3C775C}" srcOrd="2" destOrd="0" presId="urn:microsoft.com/office/officeart/2018/2/layout/IconVerticalSolidList"/>
    <dgm:cxn modelId="{FA295EFE-C6D7-4065-8D4F-8C23F23FBE96}" type="presParOf" srcId="{18E8ED20-A82D-4E4F-82DD-B0259D5CB568}" destId="{891B002F-BEA4-450A-9E65-8C77F066A592}" srcOrd="3" destOrd="0" presId="urn:microsoft.com/office/officeart/2018/2/layout/IconVerticalSolidList"/>
    <dgm:cxn modelId="{D330B62F-2481-4B97-B4CE-CCA2095A5A98}" type="presParOf" srcId="{B40B06B1-7821-4437-86BA-A9776AB505C9}" destId="{16062DEB-0A41-4471-B05D-476BDBE214EE}" srcOrd="3" destOrd="0" presId="urn:microsoft.com/office/officeart/2018/2/layout/IconVerticalSolidList"/>
    <dgm:cxn modelId="{32A7177B-4469-47C7-BFA2-AAD26D6F39A7}" type="presParOf" srcId="{B40B06B1-7821-4437-86BA-A9776AB505C9}" destId="{03C3743A-9551-4D52-9280-F79335E824A9}" srcOrd="4" destOrd="0" presId="urn:microsoft.com/office/officeart/2018/2/layout/IconVerticalSolidList"/>
    <dgm:cxn modelId="{D8C9C07D-8A78-412B-B185-6317EC521200}" type="presParOf" srcId="{03C3743A-9551-4D52-9280-F79335E824A9}" destId="{6E240D1A-13DB-461C-9F78-B29B8287C2A3}" srcOrd="0" destOrd="0" presId="urn:microsoft.com/office/officeart/2018/2/layout/IconVerticalSolidList"/>
    <dgm:cxn modelId="{5BA33C6F-C317-4F80-8B07-31DACD9BA2B5}" type="presParOf" srcId="{03C3743A-9551-4D52-9280-F79335E824A9}" destId="{3A82E4A6-2919-4E0E-B928-FE62AEC4ACB2}" srcOrd="1" destOrd="0" presId="urn:microsoft.com/office/officeart/2018/2/layout/IconVerticalSolidList"/>
    <dgm:cxn modelId="{FC8EC654-3D3F-46E1-87C7-5C79A8FE397E}" type="presParOf" srcId="{03C3743A-9551-4D52-9280-F79335E824A9}" destId="{168D2B72-274C-422E-BFC9-4DC7F7F788C2}" srcOrd="2" destOrd="0" presId="urn:microsoft.com/office/officeart/2018/2/layout/IconVerticalSolidList"/>
    <dgm:cxn modelId="{74D913D1-D218-4E75-8AB9-36D11D3B9B4A}" type="presParOf" srcId="{03C3743A-9551-4D52-9280-F79335E824A9}" destId="{778A81C3-ED54-4EC0-B635-F30C311BF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E314F3-ECB9-429B-88AB-921F3D29F3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8D58BB1-F5BB-4849-82A3-DE00701D9B43}">
      <dgm:prSet/>
      <dgm:spPr/>
      <dgm:t>
        <a:bodyPr/>
        <a:lstStyle/>
        <a:p>
          <a:r>
            <a:rPr lang="en-US" b="1"/>
            <a:t>Does the data fit the model? </a:t>
          </a:r>
          <a:r>
            <a:rPr lang="en-US"/>
            <a:t>The error metrics show how far away from the line the predictions are.</a:t>
          </a:r>
        </a:p>
      </dgm:t>
    </dgm:pt>
    <dgm:pt modelId="{6546252B-8BEA-427D-AF8E-4CC26993730B}" type="parTrans" cxnId="{0FF5C3C5-A0DA-453C-B022-7EF3F1BF1AB1}">
      <dgm:prSet/>
      <dgm:spPr/>
      <dgm:t>
        <a:bodyPr/>
        <a:lstStyle/>
        <a:p>
          <a:endParaRPr lang="en-US"/>
        </a:p>
      </dgm:t>
    </dgm:pt>
    <dgm:pt modelId="{7E1890D2-5098-4DA2-99D9-AC76C95A0FDF}" type="sibTrans" cxnId="{0FF5C3C5-A0DA-453C-B022-7EF3F1BF1AB1}">
      <dgm:prSet/>
      <dgm:spPr/>
      <dgm:t>
        <a:bodyPr/>
        <a:lstStyle/>
        <a:p>
          <a:endParaRPr lang="en-US"/>
        </a:p>
      </dgm:t>
    </dgm:pt>
    <dgm:pt modelId="{DCD477A5-662C-41BE-B249-FF7E323D85C9}">
      <dgm:prSet/>
      <dgm:spPr/>
      <dgm:t>
        <a:bodyPr/>
        <a:lstStyle/>
        <a:p>
          <a:r>
            <a:rPr lang="en-US" b="1"/>
            <a:t>Does reproduction of the model help predict future prices? </a:t>
          </a:r>
          <a:r>
            <a:rPr lang="en-US"/>
            <a:t>We found that the models chosen are probably over-generalizing the data</a:t>
          </a:r>
        </a:p>
      </dgm:t>
    </dgm:pt>
    <dgm:pt modelId="{4A4E6357-9852-416B-AFEE-BB4F2127E786}" type="parTrans" cxnId="{303E6C77-8413-45A4-B19A-9E2E007A2BFA}">
      <dgm:prSet/>
      <dgm:spPr/>
      <dgm:t>
        <a:bodyPr/>
        <a:lstStyle/>
        <a:p>
          <a:endParaRPr lang="en-US"/>
        </a:p>
      </dgm:t>
    </dgm:pt>
    <dgm:pt modelId="{DAB972D6-47E1-423D-A709-062CAC144290}" type="sibTrans" cxnId="{303E6C77-8413-45A4-B19A-9E2E007A2BFA}">
      <dgm:prSet/>
      <dgm:spPr/>
      <dgm:t>
        <a:bodyPr/>
        <a:lstStyle/>
        <a:p>
          <a:endParaRPr lang="en-US"/>
        </a:p>
      </dgm:t>
    </dgm:pt>
    <dgm:pt modelId="{4EE2BD1B-4DF5-4AD5-9B64-55B7CAA1B917}" type="pres">
      <dgm:prSet presAssocID="{AAE314F3-ECB9-429B-88AB-921F3D29F384}" presName="root" presStyleCnt="0">
        <dgm:presLayoutVars>
          <dgm:dir/>
          <dgm:resizeHandles val="exact"/>
        </dgm:presLayoutVars>
      </dgm:prSet>
      <dgm:spPr/>
    </dgm:pt>
    <dgm:pt modelId="{DCEEB4C0-C9B7-4C3E-9194-B6FEAD436D4B}" type="pres">
      <dgm:prSet presAssocID="{A8D58BB1-F5BB-4849-82A3-DE00701D9B43}" presName="compNode" presStyleCnt="0"/>
      <dgm:spPr/>
    </dgm:pt>
    <dgm:pt modelId="{E04432EC-F456-4367-8475-7F1962B26938}" type="pres">
      <dgm:prSet presAssocID="{A8D58BB1-F5BB-4849-82A3-DE00701D9B43}" presName="bgRect" presStyleLbl="bgShp" presStyleIdx="0" presStyleCnt="2"/>
      <dgm:spPr/>
    </dgm:pt>
    <dgm:pt modelId="{768EB398-E625-42EB-A5E2-318B7589799C}" type="pres">
      <dgm:prSet presAssocID="{A8D58BB1-F5BB-4849-82A3-DE00701D9B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D9EFB-573F-47EE-825D-D8EC0F676B7E}" type="pres">
      <dgm:prSet presAssocID="{A8D58BB1-F5BB-4849-82A3-DE00701D9B43}" presName="spaceRect" presStyleCnt="0"/>
      <dgm:spPr/>
    </dgm:pt>
    <dgm:pt modelId="{956BA27A-4060-4F35-B69A-37231F19ED6D}" type="pres">
      <dgm:prSet presAssocID="{A8D58BB1-F5BB-4849-82A3-DE00701D9B43}" presName="parTx" presStyleLbl="revTx" presStyleIdx="0" presStyleCnt="2">
        <dgm:presLayoutVars>
          <dgm:chMax val="0"/>
          <dgm:chPref val="0"/>
        </dgm:presLayoutVars>
      </dgm:prSet>
      <dgm:spPr/>
    </dgm:pt>
    <dgm:pt modelId="{4DA3681B-B2CE-40B3-9835-66F7ECE52F37}" type="pres">
      <dgm:prSet presAssocID="{7E1890D2-5098-4DA2-99D9-AC76C95A0FDF}" presName="sibTrans" presStyleCnt="0"/>
      <dgm:spPr/>
    </dgm:pt>
    <dgm:pt modelId="{A4406804-58C3-4823-AC2C-9FE39BFBE9B2}" type="pres">
      <dgm:prSet presAssocID="{DCD477A5-662C-41BE-B249-FF7E323D85C9}" presName="compNode" presStyleCnt="0"/>
      <dgm:spPr/>
    </dgm:pt>
    <dgm:pt modelId="{4EF78463-A3EC-4629-BB36-6CEF7A3511B1}" type="pres">
      <dgm:prSet presAssocID="{DCD477A5-662C-41BE-B249-FF7E323D85C9}" presName="bgRect" presStyleLbl="bgShp" presStyleIdx="1" presStyleCnt="2"/>
      <dgm:spPr/>
    </dgm:pt>
    <dgm:pt modelId="{F83B0B2B-44A1-472B-8FA3-AFC0E6FCC113}" type="pres">
      <dgm:prSet presAssocID="{DCD477A5-662C-41BE-B249-FF7E323D85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05104F1-BA6C-447B-B663-CBC16361C4C2}" type="pres">
      <dgm:prSet presAssocID="{DCD477A5-662C-41BE-B249-FF7E323D85C9}" presName="spaceRect" presStyleCnt="0"/>
      <dgm:spPr/>
    </dgm:pt>
    <dgm:pt modelId="{3366077B-9730-4F82-AFC2-3586A36BA469}" type="pres">
      <dgm:prSet presAssocID="{DCD477A5-662C-41BE-B249-FF7E323D85C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0E7437-3795-4387-B1F8-6A4277BED838}" type="presOf" srcId="{A8D58BB1-F5BB-4849-82A3-DE00701D9B43}" destId="{956BA27A-4060-4F35-B69A-37231F19ED6D}" srcOrd="0" destOrd="0" presId="urn:microsoft.com/office/officeart/2018/2/layout/IconVerticalSolidList"/>
    <dgm:cxn modelId="{303E6C77-8413-45A4-B19A-9E2E007A2BFA}" srcId="{AAE314F3-ECB9-429B-88AB-921F3D29F384}" destId="{DCD477A5-662C-41BE-B249-FF7E323D85C9}" srcOrd="1" destOrd="0" parTransId="{4A4E6357-9852-416B-AFEE-BB4F2127E786}" sibTransId="{DAB972D6-47E1-423D-A709-062CAC144290}"/>
    <dgm:cxn modelId="{830E75B1-2691-4C73-AE3E-B44022ACE06F}" type="presOf" srcId="{AAE314F3-ECB9-429B-88AB-921F3D29F384}" destId="{4EE2BD1B-4DF5-4AD5-9B64-55B7CAA1B917}" srcOrd="0" destOrd="0" presId="urn:microsoft.com/office/officeart/2018/2/layout/IconVerticalSolidList"/>
    <dgm:cxn modelId="{0FF5C3C5-A0DA-453C-B022-7EF3F1BF1AB1}" srcId="{AAE314F3-ECB9-429B-88AB-921F3D29F384}" destId="{A8D58BB1-F5BB-4849-82A3-DE00701D9B43}" srcOrd="0" destOrd="0" parTransId="{6546252B-8BEA-427D-AF8E-4CC26993730B}" sibTransId="{7E1890D2-5098-4DA2-99D9-AC76C95A0FDF}"/>
    <dgm:cxn modelId="{B8EB66ED-CC74-4302-B56F-E58D5DD7D43D}" type="presOf" srcId="{DCD477A5-662C-41BE-B249-FF7E323D85C9}" destId="{3366077B-9730-4F82-AFC2-3586A36BA469}" srcOrd="0" destOrd="0" presId="urn:microsoft.com/office/officeart/2018/2/layout/IconVerticalSolidList"/>
    <dgm:cxn modelId="{3D47FF95-78EF-45D9-831F-4DFDD79E9234}" type="presParOf" srcId="{4EE2BD1B-4DF5-4AD5-9B64-55B7CAA1B917}" destId="{DCEEB4C0-C9B7-4C3E-9194-B6FEAD436D4B}" srcOrd="0" destOrd="0" presId="urn:microsoft.com/office/officeart/2018/2/layout/IconVerticalSolidList"/>
    <dgm:cxn modelId="{DF566321-A3FE-4D33-8EB2-A986840B185F}" type="presParOf" srcId="{DCEEB4C0-C9B7-4C3E-9194-B6FEAD436D4B}" destId="{E04432EC-F456-4367-8475-7F1962B26938}" srcOrd="0" destOrd="0" presId="urn:microsoft.com/office/officeart/2018/2/layout/IconVerticalSolidList"/>
    <dgm:cxn modelId="{1C19A891-E59F-4CE5-A567-ABE0234F57CA}" type="presParOf" srcId="{DCEEB4C0-C9B7-4C3E-9194-B6FEAD436D4B}" destId="{768EB398-E625-42EB-A5E2-318B7589799C}" srcOrd="1" destOrd="0" presId="urn:microsoft.com/office/officeart/2018/2/layout/IconVerticalSolidList"/>
    <dgm:cxn modelId="{F230ECCB-C95C-4EF3-8E04-CA1880EB57B2}" type="presParOf" srcId="{DCEEB4C0-C9B7-4C3E-9194-B6FEAD436D4B}" destId="{983D9EFB-573F-47EE-825D-D8EC0F676B7E}" srcOrd="2" destOrd="0" presId="urn:microsoft.com/office/officeart/2018/2/layout/IconVerticalSolidList"/>
    <dgm:cxn modelId="{98DC3922-E0FF-4C2F-8C75-62A2877D587D}" type="presParOf" srcId="{DCEEB4C0-C9B7-4C3E-9194-B6FEAD436D4B}" destId="{956BA27A-4060-4F35-B69A-37231F19ED6D}" srcOrd="3" destOrd="0" presId="urn:microsoft.com/office/officeart/2018/2/layout/IconVerticalSolidList"/>
    <dgm:cxn modelId="{A1E7A389-24FD-42BE-91C0-1610FCE31EF4}" type="presParOf" srcId="{4EE2BD1B-4DF5-4AD5-9B64-55B7CAA1B917}" destId="{4DA3681B-B2CE-40B3-9835-66F7ECE52F37}" srcOrd="1" destOrd="0" presId="urn:microsoft.com/office/officeart/2018/2/layout/IconVerticalSolidList"/>
    <dgm:cxn modelId="{C9D04BDB-A811-40C0-B681-9025B1FBB3C9}" type="presParOf" srcId="{4EE2BD1B-4DF5-4AD5-9B64-55B7CAA1B917}" destId="{A4406804-58C3-4823-AC2C-9FE39BFBE9B2}" srcOrd="2" destOrd="0" presId="urn:microsoft.com/office/officeart/2018/2/layout/IconVerticalSolidList"/>
    <dgm:cxn modelId="{D2443AB8-773C-4198-BC39-99BE95A49842}" type="presParOf" srcId="{A4406804-58C3-4823-AC2C-9FE39BFBE9B2}" destId="{4EF78463-A3EC-4629-BB36-6CEF7A3511B1}" srcOrd="0" destOrd="0" presId="urn:microsoft.com/office/officeart/2018/2/layout/IconVerticalSolidList"/>
    <dgm:cxn modelId="{0BDBD620-FB84-4D6B-8DB4-49F910357937}" type="presParOf" srcId="{A4406804-58C3-4823-AC2C-9FE39BFBE9B2}" destId="{F83B0B2B-44A1-472B-8FA3-AFC0E6FCC113}" srcOrd="1" destOrd="0" presId="urn:microsoft.com/office/officeart/2018/2/layout/IconVerticalSolidList"/>
    <dgm:cxn modelId="{8DC9B1BD-FA1C-4B02-8C03-931E793CB749}" type="presParOf" srcId="{A4406804-58C3-4823-AC2C-9FE39BFBE9B2}" destId="{A05104F1-BA6C-447B-B663-CBC16361C4C2}" srcOrd="2" destOrd="0" presId="urn:microsoft.com/office/officeart/2018/2/layout/IconVerticalSolidList"/>
    <dgm:cxn modelId="{5F640CCE-C203-447C-8468-608E6FA3A031}" type="presParOf" srcId="{A4406804-58C3-4823-AC2C-9FE39BFBE9B2}" destId="{3366077B-9730-4F82-AFC2-3586A36BA4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624B9-A57C-8A4D-893C-7F323F1FF85B}">
      <dsp:nvSpPr>
        <dsp:cNvPr id="0" name=""/>
        <dsp:cNvSpPr/>
      </dsp:nvSpPr>
      <dsp:spPr>
        <a:xfrm>
          <a:off x="1038355" y="156822"/>
          <a:ext cx="1796959" cy="179723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DE2E-79D8-4E4E-A3A3-919DAD9AC06C}">
      <dsp:nvSpPr>
        <dsp:cNvPr id="0" name=""/>
        <dsp:cNvSpPr/>
      </dsp:nvSpPr>
      <dsp:spPr>
        <a:xfrm>
          <a:off x="1435542" y="805678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 Dispatch</a:t>
          </a:r>
        </a:p>
      </dsp:txBody>
      <dsp:txXfrm>
        <a:off x="1435542" y="805678"/>
        <a:ext cx="998535" cy="499148"/>
      </dsp:txXfrm>
    </dsp:sp>
    <dsp:sp modelId="{F8EFC2D9-5DAA-BB43-9AC6-D4385EAABACA}">
      <dsp:nvSpPr>
        <dsp:cNvPr id="0" name=""/>
        <dsp:cNvSpPr/>
      </dsp:nvSpPr>
      <dsp:spPr>
        <a:xfrm>
          <a:off x="539256" y="1189466"/>
          <a:ext cx="1796959" cy="179723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EB92-F805-0748-A158-B6491BA7F786}">
      <dsp:nvSpPr>
        <dsp:cNvPr id="0" name=""/>
        <dsp:cNvSpPr/>
      </dsp:nvSpPr>
      <dsp:spPr>
        <a:xfrm>
          <a:off x="938468" y="184429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Shipper</a:t>
          </a:r>
        </a:p>
      </dsp:txBody>
      <dsp:txXfrm>
        <a:off x="938468" y="1844295"/>
        <a:ext cx="998535" cy="499148"/>
      </dsp:txXfrm>
    </dsp:sp>
    <dsp:sp modelId="{AF480C55-7911-444D-8008-F70D8D042236}">
      <dsp:nvSpPr>
        <dsp:cNvPr id="0" name=""/>
        <dsp:cNvSpPr/>
      </dsp:nvSpPr>
      <dsp:spPr>
        <a:xfrm>
          <a:off x="1166252" y="2345683"/>
          <a:ext cx="1543866" cy="15444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99F26-7441-7245-8BF0-931BA8C50E02}">
      <dsp:nvSpPr>
        <dsp:cNvPr id="0" name=""/>
        <dsp:cNvSpPr/>
      </dsp:nvSpPr>
      <dsp:spPr>
        <a:xfrm>
          <a:off x="1437905" y="288440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Carrier</a:t>
          </a:r>
        </a:p>
      </dsp:txBody>
      <dsp:txXfrm>
        <a:off x="1437905" y="2884405"/>
        <a:ext cx="998535" cy="499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C222A-4664-40ED-8D25-5318257DE7C4}">
      <dsp:nvSpPr>
        <dsp:cNvPr id="0" name=""/>
        <dsp:cNvSpPr/>
      </dsp:nvSpPr>
      <dsp:spPr>
        <a:xfrm>
          <a:off x="0" y="410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E7D7F-B045-439F-A437-6E7D379284B1}">
      <dsp:nvSpPr>
        <dsp:cNvPr id="0" name=""/>
        <dsp:cNvSpPr/>
      </dsp:nvSpPr>
      <dsp:spPr>
        <a:xfrm>
          <a:off x="290919" y="216797"/>
          <a:ext cx="528944" cy="528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E96B9-EAA1-4CF3-9D94-34D8504D8CF3}">
      <dsp:nvSpPr>
        <dsp:cNvPr id="0" name=""/>
        <dsp:cNvSpPr/>
      </dsp:nvSpPr>
      <dsp:spPr>
        <a:xfrm>
          <a:off x="1110783" y="410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”Linear” </a:t>
          </a:r>
          <a:r>
            <a:rPr lang="en-US" sz="1800" kern="1200"/>
            <a:t>meaning line and </a:t>
          </a:r>
          <a:r>
            <a:rPr lang="en-US" sz="1800" b="1" kern="1200"/>
            <a:t>“regression” </a:t>
          </a:r>
          <a:r>
            <a:rPr lang="en-US" sz="1800" kern="1200"/>
            <a:t>meaning returning to, we model the data on multiple factors as inputs to construct a line</a:t>
          </a:r>
        </a:p>
      </dsp:txBody>
      <dsp:txXfrm>
        <a:off x="1110783" y="410"/>
        <a:ext cx="6847546" cy="961717"/>
      </dsp:txXfrm>
    </dsp:sp>
    <dsp:sp modelId="{5A7157F2-A56C-420A-AA51-04C1A893D840}">
      <dsp:nvSpPr>
        <dsp:cNvPr id="0" name=""/>
        <dsp:cNvSpPr/>
      </dsp:nvSpPr>
      <dsp:spPr>
        <a:xfrm>
          <a:off x="0" y="1202558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438EE-4609-4051-BACD-60265069B3FE}">
      <dsp:nvSpPr>
        <dsp:cNvPr id="0" name=""/>
        <dsp:cNvSpPr/>
      </dsp:nvSpPr>
      <dsp:spPr>
        <a:xfrm>
          <a:off x="290919" y="1418944"/>
          <a:ext cx="528944" cy="528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002F-BEA4-450A-9E65-8C77F066A592}">
      <dsp:nvSpPr>
        <dsp:cNvPr id="0" name=""/>
        <dsp:cNvSpPr/>
      </dsp:nvSpPr>
      <dsp:spPr>
        <a:xfrm>
          <a:off x="1110783" y="1202558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“Ensemble” </a:t>
          </a:r>
          <a:r>
            <a:rPr lang="en-US" sz="1800" kern="1200"/>
            <a:t>meaning a collection of methods strung together</a:t>
          </a:r>
        </a:p>
      </dsp:txBody>
      <dsp:txXfrm>
        <a:off x="1110783" y="1202558"/>
        <a:ext cx="6847546" cy="961717"/>
      </dsp:txXfrm>
    </dsp:sp>
    <dsp:sp modelId="{6E240D1A-13DB-461C-9F78-B29B8287C2A3}">
      <dsp:nvSpPr>
        <dsp:cNvPr id="0" name=""/>
        <dsp:cNvSpPr/>
      </dsp:nvSpPr>
      <dsp:spPr>
        <a:xfrm>
          <a:off x="0" y="2404705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2E4A6-2919-4E0E-B928-FE62AEC4ACB2}">
      <dsp:nvSpPr>
        <dsp:cNvPr id="0" name=""/>
        <dsp:cNvSpPr/>
      </dsp:nvSpPr>
      <dsp:spPr>
        <a:xfrm>
          <a:off x="290919" y="2621091"/>
          <a:ext cx="528944" cy="528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A81C3-ED54-4EC0-B635-F30C311BF193}">
      <dsp:nvSpPr>
        <dsp:cNvPr id="0" name=""/>
        <dsp:cNvSpPr/>
      </dsp:nvSpPr>
      <dsp:spPr>
        <a:xfrm>
          <a:off x="1110783" y="2404705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Analyze and compare results. </a:t>
          </a:r>
          <a:r>
            <a:rPr lang="en-US" sz="1800" kern="1200"/>
            <a:t>Deploy most accurate result to API</a:t>
          </a:r>
        </a:p>
      </dsp:txBody>
      <dsp:txXfrm>
        <a:off x="1110783" y="2404705"/>
        <a:ext cx="6847546" cy="961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432EC-F456-4367-8475-7F1962B26938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EB398-E625-42EB-A5E2-318B7589799C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BA27A-4060-4F35-B69A-37231F19ED6D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Does the data fit the model? </a:t>
          </a:r>
          <a:r>
            <a:rPr lang="en-US" sz="1900" kern="1200"/>
            <a:t>The error metrics show how far away from the line the predictions are.</a:t>
          </a:r>
        </a:p>
      </dsp:txBody>
      <dsp:txXfrm>
        <a:off x="1843117" y="864376"/>
        <a:ext cx="4046568" cy="1595772"/>
      </dsp:txXfrm>
    </dsp:sp>
    <dsp:sp modelId="{4EF78463-A3EC-4629-BB36-6CEF7A3511B1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B0B2B-44A1-472B-8FA3-AFC0E6FCC113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6077B-9730-4F82-AFC2-3586A36BA469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Does reproduction of the model help predict future prices? </a:t>
          </a:r>
          <a:r>
            <a:rPr lang="en-US" sz="1900" kern="1200"/>
            <a:t>We found that the models chosen are probably over-generalizing the data</a:t>
          </a: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49B5D-5D16-AB44-A470-6A50D25DA5E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07F3B-4A94-6E4B-802C-A90C76B0E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3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4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5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15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9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7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4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7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2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259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3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3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371B09E1-D4F0-49C4-A5B4-61DC682FB6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093" r="-1" b="663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DFC83-D5C6-E34A-B41F-BFB3D59D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962042" y="-16716"/>
            <a:ext cx="11223387" cy="6871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8C666-DAEF-0C4D-BD1C-343FF9060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579" y="407901"/>
            <a:ext cx="7958331" cy="18467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/>
              <a:t>Towards An Automated Freight Industry: </a:t>
            </a:r>
            <a:br>
              <a:rPr lang="en-US" sz="2100"/>
            </a:br>
            <a:br>
              <a:rPr lang="en-US" sz="2100"/>
            </a:br>
            <a:r>
              <a:rPr lang="en-US" sz="2100"/>
              <a:t>Using “MLOps” to Productionize Data Science and Increase the Efficiency of Kansas City’s Startup Companies</a:t>
            </a:r>
            <a:endParaRPr lang="en-US" sz="2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63DF-6279-BE4F-93C4-51AF4F249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0579" y="4365170"/>
            <a:ext cx="7959560" cy="16847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Presentation by: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Kevin McPherson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Capstone Project Presentation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Flatiron School - Data Science Online Cohort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July 23, 2020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D8C89-8D77-AA46-8723-30CA70485B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98060" y="2514875"/>
            <a:ext cx="53975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D9B6A-0304-0A4E-AA98-6EE0B0D5EC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553457" y="2333708"/>
            <a:ext cx="3619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7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2818-9C7D-8F4E-A7B2-E6AB2614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Today’s Presentation &amp;</a:t>
            </a:r>
            <a:br>
              <a:rPr lang="en-US" dirty="0"/>
            </a:br>
            <a:r>
              <a:rPr lang="en-US" dirty="0"/>
              <a:t>Future Directions of the API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FDBA-C8B4-8040-9FE8-F79032B1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Stack methods. </a:t>
            </a:r>
            <a:r>
              <a:rPr lang="en-US" dirty="0"/>
              <a:t>Regression is imperfect and that’s ok, but pricing is complex.</a:t>
            </a:r>
            <a:endParaRPr lang="en-US" b="1" dirty="0"/>
          </a:p>
          <a:p>
            <a:r>
              <a:rPr lang="en-US" b="1" dirty="0"/>
              <a:t>Dig for insights into rules. </a:t>
            </a:r>
            <a:r>
              <a:rPr lang="en-US" dirty="0"/>
              <a:t>We want to be agnostic about our features. Pre-determination is detrimental to the process</a:t>
            </a:r>
          </a:p>
          <a:p>
            <a:r>
              <a:rPr lang="en-US" b="1" dirty="0"/>
              <a:t>Focus on vehicle types. </a:t>
            </a:r>
            <a:r>
              <a:rPr lang="en-US" dirty="0"/>
              <a:t>There’s clearly a preference for vehicles shipped. How can this help development of platforms?</a:t>
            </a:r>
            <a:endParaRPr lang="en-US" b="1" dirty="0"/>
          </a:p>
          <a:p>
            <a:r>
              <a:rPr lang="en-US" b="1" i="1" dirty="0"/>
              <a:t>Additional:</a:t>
            </a:r>
            <a:r>
              <a:rPr lang="en-US" b="1" dirty="0"/>
              <a:t> Focus on geographies.</a:t>
            </a:r>
            <a:r>
              <a:rPr lang="en-US" dirty="0"/>
              <a:t> We found local trips are more common than cross-country trips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408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3ED61-E997-2745-96CF-7802C5A4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Thank You! &amp;</a:t>
            </a:r>
            <a:br>
              <a:rPr lang="en-US" sz="2600"/>
            </a:br>
            <a:r>
              <a:rPr lang="en-US" sz="2600"/>
              <a:t>Space for Questions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E95297-592D-DC4A-B386-4C5A921FE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843" r="-1" b="3397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D537A-7B36-CB49-AD7D-10F66C1C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Appendix:</a:t>
            </a:r>
            <a:br>
              <a:rPr lang="en-US" sz="2600"/>
            </a:br>
            <a:r>
              <a:rPr lang="en-US" sz="2600"/>
              <a:t>Additional Work &amp; Insights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6514549-AD20-974F-A388-DE0DBC006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r="2104" b="3"/>
          <a:stretch/>
        </p:blipFill>
        <p:spPr>
          <a:xfrm>
            <a:off x="6232175" y="647191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A8F27CA6-2455-7F4B-A78E-BB63861A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671" r="4664" b="2"/>
          <a:stretch/>
        </p:blipFill>
        <p:spPr>
          <a:xfrm>
            <a:off x="1582801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5793-9EC4-E540-A6B2-4CE009F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Additional Work: Expand the Factors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B84C4C6-5BA6-0C4E-ACD4-31EDDD1B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44747" y="817977"/>
            <a:ext cx="5297322" cy="522271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823AB-282F-1A4E-99ED-EAA761C0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An Outline for Today’s Presentation: What is the Freight Industry?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43372-6AD8-E143-A836-4EDF38AC6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8" b="-3"/>
          <a:stretch/>
        </p:blipFill>
        <p:spPr>
          <a:xfrm>
            <a:off x="2286938" y="2364159"/>
            <a:ext cx="445438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F6BBC-5373-E547-ACC2-CEF0AA3FF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020" y="2052116"/>
            <a:ext cx="3164142" cy="3997828"/>
          </a:xfrm>
        </p:spPr>
        <p:txBody>
          <a:bodyPr>
            <a:normAutofit/>
          </a:bodyPr>
          <a:lstStyle/>
          <a:p>
            <a:r>
              <a:rPr lang="en-US" sz="1600" dirty="0"/>
              <a:t>Kansas City is the heart of the freight industry.</a:t>
            </a:r>
          </a:p>
          <a:p>
            <a:r>
              <a:rPr lang="en-US" sz="1600" dirty="0" err="1"/>
              <a:t>SuperDispatch</a:t>
            </a:r>
            <a:r>
              <a:rPr lang="en-US" sz="1600" dirty="0"/>
              <a:t> is a premier vehicle shipping company</a:t>
            </a:r>
          </a:p>
          <a:p>
            <a:r>
              <a:rPr lang="en-US" sz="1600" dirty="0" err="1"/>
              <a:t>Bellwethr</a:t>
            </a:r>
            <a:r>
              <a:rPr lang="en-US" sz="1600" dirty="0"/>
              <a:t> is an up and coming machine learning company</a:t>
            </a:r>
          </a:p>
          <a:p>
            <a:endParaRPr lang="en-US" sz="1600" dirty="0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4C52-A7D5-CF4D-BBFC-9E513179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Scoping the Freight Industry’s Logistical Inefficiencies through the Kansas City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43601-222C-CF4F-83E5-C1567899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2533"/>
            <a:ext cx="4474139" cy="3997828"/>
          </a:xfrm>
        </p:spPr>
        <p:txBody>
          <a:bodyPr/>
          <a:lstStyle/>
          <a:p>
            <a:r>
              <a:rPr lang="en-US" dirty="0"/>
              <a:t>The current solution to pricing is:</a:t>
            </a:r>
          </a:p>
          <a:p>
            <a:pPr lvl="1"/>
            <a:r>
              <a:rPr lang="en-US" dirty="0"/>
              <a:t>Requiring too many moving parts</a:t>
            </a:r>
          </a:p>
          <a:p>
            <a:pPr lvl="1"/>
            <a:r>
              <a:rPr lang="en-US" dirty="0"/>
              <a:t>Requiring too much coordination across geographies</a:t>
            </a:r>
          </a:p>
          <a:p>
            <a:pPr lvl="1"/>
            <a:r>
              <a:rPr lang="en-US" dirty="0"/>
              <a:t>Is too costly, both on a human capital side and a business-tethering side</a:t>
            </a:r>
          </a:p>
          <a:p>
            <a:r>
              <a:rPr lang="en-US" b="1" dirty="0"/>
              <a:t>Proposal: </a:t>
            </a:r>
            <a:r>
              <a:rPr lang="en-US" dirty="0"/>
              <a:t>Automate the prediction via an easy-to-access API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AE96FD-37E7-A94D-9F66-275355F013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568090"/>
              </p:ext>
            </p:extLst>
          </p:nvPr>
        </p:nvGraphicFramePr>
        <p:xfrm>
          <a:off x="2471057" y="2002972"/>
          <a:ext cx="3374572" cy="404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72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43B-1566-3749-821B-8630AC3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Our Data Science Methodology:</a:t>
            </a:r>
            <a:br>
              <a:rPr lang="en-US" sz="2400"/>
            </a:br>
            <a:r>
              <a:rPr lang="en-US" sz="2400"/>
              <a:t>Using Multiply Linear Regression and Ensemble Methods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2935A6-76E0-4D0B-9E8B-20BA25428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53459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00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B050-3AAA-F649-BF13-7CAABCE3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23255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Getting Market Insights from Vehicle Type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461DF-0080-A44D-846F-3392FB658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144" y="2137420"/>
            <a:ext cx="3997325" cy="3997325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E920DE6-28FA-F24C-9B5C-8DD06DFA4E78}"/>
              </a:ext>
            </a:extLst>
          </p:cNvPr>
          <p:cNvSpPr/>
          <p:nvPr/>
        </p:nvSpPr>
        <p:spPr>
          <a:xfrm rot="9876277">
            <a:off x="7976409" y="2865672"/>
            <a:ext cx="1443884" cy="3784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C977CCF-3920-E24E-9B44-866638C5498E}"/>
              </a:ext>
            </a:extLst>
          </p:cNvPr>
          <p:cNvSpPr/>
          <p:nvPr/>
        </p:nvSpPr>
        <p:spPr>
          <a:xfrm rot="792061">
            <a:off x="3153667" y="2764064"/>
            <a:ext cx="1431138" cy="4247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06EA9-69FE-A049-AE28-55EAC2731544}"/>
              </a:ext>
            </a:extLst>
          </p:cNvPr>
          <p:cNvSpPr txBox="1"/>
          <p:nvPr/>
        </p:nvSpPr>
        <p:spPr>
          <a:xfrm>
            <a:off x="1402915" y="2137420"/>
            <a:ext cx="172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non-top-shipping groups contained all other vehicles.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7011A-CFF1-3148-A140-A1360543B3A1}"/>
              </a:ext>
            </a:extLst>
          </p:cNvPr>
          <p:cNvSpPr txBox="1"/>
          <p:nvPr/>
        </p:nvSpPr>
        <p:spPr>
          <a:xfrm>
            <a:off x="9444624" y="2137420"/>
            <a:ext cx="1721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top-shipping groups contained 'sedan', '</a:t>
            </a:r>
            <a:r>
              <a:rPr lang="en-US" dirty="0" err="1"/>
              <a:t>suv</a:t>
            </a:r>
            <a:r>
              <a:rPr lang="en-US" dirty="0"/>
              <a:t>', ‘4-door pickup', 'other', 'van'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36181-8951-1A4B-8F28-A009DD14BC2D}"/>
              </a:ext>
            </a:extLst>
          </p:cNvPr>
          <p:cNvSpPr txBox="1"/>
          <p:nvPr/>
        </p:nvSpPr>
        <p:spPr>
          <a:xfrm>
            <a:off x="1402914" y="4114800"/>
            <a:ext cx="217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Found statistical significance between the groups’ difference: less than 1x10^-89% by chance alone</a:t>
            </a:r>
          </a:p>
        </p:txBody>
      </p:sp>
    </p:spTree>
    <p:extLst>
      <p:ext uri="{BB962C8B-B14F-4D97-AF65-F5344CB8AC3E}">
        <p14:creationId xmlns:p14="http://schemas.microsoft.com/office/powerpoint/2010/main" val="38705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0AB4-CBBA-1A4A-9A3F-55FC4152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88" y="1900318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 sz="3100" dirty="0">
                <a:solidFill>
                  <a:schemeClr val="bg1"/>
                </a:solidFill>
              </a:rPr>
              <a:t>Our Data Science Methodology (Cont.):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Understanding Test Metrics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E653F8-4A68-4141-9A95-541606965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709069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961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58CC7B-E71E-4D4D-9529-69CF5BFBD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1B95759-BEA9-4738-B278-67116A122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DE481E-D0A0-4799-BAEA-42F613A3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2888993-EC1A-4E84-B6C4-0BD52919A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DF2DC6-CB7C-4759-8EDE-51ED47501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22491F-236C-4859-A0EF-BB96BA75C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96AB3-B230-014B-87C5-11AFC81A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A Refinement to Ensemble Methods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92D8B1-765D-4E1B-86A5-683F8BD4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60561" cy="3997828"/>
          </a:xfrm>
        </p:spPr>
        <p:txBody>
          <a:bodyPr>
            <a:normAutofit/>
          </a:bodyPr>
          <a:lstStyle/>
          <a:p>
            <a:r>
              <a:rPr lang="en-US" sz="1800" dirty="0"/>
              <a:t>In order to </a:t>
            </a:r>
            <a:r>
              <a:rPr lang="en-US" sz="1800" i="1" dirty="0"/>
              <a:t>iterate, </a:t>
            </a:r>
            <a:r>
              <a:rPr lang="en-US" sz="1800" dirty="0"/>
              <a:t>we must check </a:t>
            </a:r>
            <a:r>
              <a:rPr lang="en-US" sz="1800" i="1" dirty="0"/>
              <a:t>multiple error metrics</a:t>
            </a:r>
          </a:p>
          <a:p>
            <a:r>
              <a:rPr lang="en-US" sz="1800" dirty="0"/>
              <a:t>One of those, if we use a regression model is mean absolute error</a:t>
            </a:r>
          </a:p>
          <a:p>
            <a:r>
              <a:rPr lang="en-US" sz="1800" dirty="0"/>
              <a:t>A curve </a:t>
            </a:r>
            <a:r>
              <a:rPr lang="en-US" sz="1800" i="1" dirty="0"/>
              <a:t>centered </a:t>
            </a:r>
            <a:r>
              <a:rPr lang="en-US" sz="1800" dirty="0"/>
              <a:t>around 0 is desirable</a:t>
            </a:r>
          </a:p>
          <a:p>
            <a:endParaRPr lang="en-US" sz="1800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3BB884-F1E9-D04B-9643-21F7118B4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15" r="12759" b="-9"/>
          <a:stretch/>
        </p:blipFill>
        <p:spPr>
          <a:xfrm>
            <a:off x="4690112" y="2466135"/>
            <a:ext cx="3184823" cy="304870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93A11-7042-C74C-8163-CF5962A00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" r="23104" b="-9"/>
          <a:stretch/>
        </p:blipFill>
        <p:spPr>
          <a:xfrm>
            <a:off x="8185215" y="2123813"/>
            <a:ext cx="2392626" cy="161996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4B192-AFB4-114F-BB80-613B28D252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10" b="5"/>
          <a:stretch/>
        </p:blipFill>
        <p:spPr>
          <a:xfrm>
            <a:off x="8185214" y="4165627"/>
            <a:ext cx="2422534" cy="172778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77EF324-D563-44AF-8F65-3E30C83D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D93B8-24A7-9640-9569-8D05B33F1096}"/>
              </a:ext>
            </a:extLst>
          </p:cNvPr>
          <p:cNvSpPr txBox="1"/>
          <p:nvPr/>
        </p:nvSpPr>
        <p:spPr>
          <a:xfrm>
            <a:off x="4354064" y="204902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Ensemble Method Error Distribution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CF40D-9FB7-A64D-A78E-B6AD234C43D9}"/>
              </a:ext>
            </a:extLst>
          </p:cNvPr>
          <p:cNvSpPr txBox="1"/>
          <p:nvPr/>
        </p:nvSpPr>
        <p:spPr>
          <a:xfrm>
            <a:off x="8131469" y="370074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Regression Error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C97FE3-DA47-5E4E-98EF-F838635BD624}"/>
              </a:ext>
            </a:extLst>
          </p:cNvPr>
          <p:cNvSpPr txBox="1"/>
          <p:nvPr/>
        </p:nvSpPr>
        <p:spPr>
          <a:xfrm>
            <a:off x="8131469" y="59286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Ridge Regression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2A4F8-FC85-8E4E-B0D3-32D0A615BBBC}"/>
              </a:ext>
            </a:extLst>
          </p:cNvPr>
          <p:cNvSpPr txBox="1"/>
          <p:nvPr/>
        </p:nvSpPr>
        <p:spPr>
          <a:xfrm>
            <a:off x="4643189" y="555527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MAE: ~31.09; RMSE: ~107.01</a:t>
            </a:r>
          </a:p>
        </p:txBody>
      </p:sp>
    </p:spTree>
    <p:extLst>
      <p:ext uri="{BB962C8B-B14F-4D97-AF65-F5344CB8AC3E}">
        <p14:creationId xmlns:p14="http://schemas.microsoft.com/office/powerpoint/2010/main" val="34456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7092-42A8-ED4B-9153-DF2714C3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6" y="808056"/>
            <a:ext cx="3399631" cy="17472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Our Production Methodology:</a:t>
            </a:r>
            <a:br>
              <a:rPr lang="en-US" sz="2400" dirty="0"/>
            </a:br>
            <a:r>
              <a:rPr lang="en-US" sz="2400" dirty="0"/>
              <a:t>Using API Technology to Get Data to Platforms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627F53-7F3B-FB43-B7A0-06B715260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39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078F4-E5F7-6E49-9829-197E1E8C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04" y="2200275"/>
            <a:ext cx="3012735" cy="3849669"/>
          </a:xfrm>
        </p:spPr>
        <p:txBody>
          <a:bodyPr>
            <a:normAutofit/>
          </a:bodyPr>
          <a:lstStyle/>
          <a:p>
            <a:r>
              <a:rPr lang="en-US" sz="1600" dirty="0"/>
              <a:t>Using a technology called </a:t>
            </a:r>
            <a:r>
              <a:rPr lang="en-US" sz="1600" i="1" dirty="0"/>
              <a:t>Cortex</a:t>
            </a:r>
            <a:r>
              <a:rPr lang="en-US" sz="1600" dirty="0"/>
              <a:t>, we can run a model on any computer because it is maintained in the cloud (via AWS)</a:t>
            </a:r>
          </a:p>
          <a:p>
            <a:r>
              <a:rPr lang="en-US" sz="1600" dirty="0"/>
              <a:t>We have achieved fast results: </a:t>
            </a:r>
            <a:r>
              <a:rPr lang="en-US" sz="1600" i="1" dirty="0"/>
              <a:t>a 1.1 second response time, 3x faster than previous response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CF5E-449C-8C4F-8176-6E115A33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Recommendations for the Kansas City Freight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6E8E-8D3E-3849-8764-7F34DB025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313373"/>
            <a:ext cx="7796540" cy="3997828"/>
          </a:xfrm>
        </p:spPr>
        <p:txBody>
          <a:bodyPr/>
          <a:lstStyle/>
          <a:p>
            <a:r>
              <a:rPr lang="en-US" b="1" dirty="0"/>
              <a:t>There is significant different between the top shipped items and others. </a:t>
            </a:r>
            <a:r>
              <a:rPr lang="en-US" dirty="0"/>
              <a:t>Focusing marketing here could increase sales success.</a:t>
            </a:r>
          </a:p>
          <a:p>
            <a:r>
              <a:rPr lang="en-US" b="1" dirty="0"/>
              <a:t>There is a narrow range of geographies that are popular. </a:t>
            </a:r>
            <a:r>
              <a:rPr lang="en-US" dirty="0"/>
              <a:t>Shipping in the MO, NE, and KS areas as drop-offs and pickups are popular; focus on markets here with premiums on sales.</a:t>
            </a:r>
          </a:p>
          <a:p>
            <a:r>
              <a:rPr lang="en-US" b="1" dirty="0"/>
              <a:t>Price ranges are narrow, many 0 dollar trips? </a:t>
            </a:r>
            <a:r>
              <a:rPr lang="en-US" dirty="0"/>
              <a:t>This is confusing for a business to be offering such.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17022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33E36"/>
      </a:dk2>
      <a:lt2>
        <a:srgbClr val="EBEAE6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626</Words>
  <Application>Microsoft Macintosh PowerPoint</Application>
  <PresentationFormat>Widescreen</PresentationFormat>
  <Paragraphs>59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Elephant</vt:lpstr>
      <vt:lpstr>MS Shell Dlg 2</vt:lpstr>
      <vt:lpstr>Wingdings</vt:lpstr>
      <vt:lpstr>Wingdings 3</vt:lpstr>
      <vt:lpstr>BrushVTI</vt:lpstr>
      <vt:lpstr>Madison</vt:lpstr>
      <vt:lpstr>Towards An Automated Freight Industry:   Using “MLOps” to Productionize Data Science and Increase the Efficiency of Kansas City’s Startup Companies</vt:lpstr>
      <vt:lpstr>An Outline for Today’s Presentation: What is the Freight Industry?</vt:lpstr>
      <vt:lpstr>Scoping the Freight Industry’s Logistical Inefficiencies through the Kansas City Lens</vt:lpstr>
      <vt:lpstr>Our Data Science Methodology: Using Multiply Linear Regression and Ensemble Methods</vt:lpstr>
      <vt:lpstr>Our Data Science Methodology (Cont.): Getting Market Insights from Vehicle Type</vt:lpstr>
      <vt:lpstr>Our Data Science Methodology (Cont.): Understanding Test Metrics</vt:lpstr>
      <vt:lpstr>Our Data Science Methodology (Cont.): A Refinement to Ensemble Methods</vt:lpstr>
      <vt:lpstr>Our Production Methodology: Using API Technology to Get Data to Platforms</vt:lpstr>
      <vt:lpstr>Business Recommendations for the Kansas City Freight Industry</vt:lpstr>
      <vt:lpstr>A Summary of Today’s Presentation &amp; Future Directions of the API Work</vt:lpstr>
      <vt:lpstr>Thank You! &amp; Space for Questions</vt:lpstr>
      <vt:lpstr>Appendix: Additional Work &amp; Insights</vt:lpstr>
      <vt:lpstr>Additional Work: Expand the Factors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An Automated Freight Industry:   Using “MLOps” to Productionize Data Science and Increase the Efficiency of Kansas City’s Startup Companies</dc:title>
  <dc:creator>Kevin McPherson</dc:creator>
  <cp:lastModifiedBy>Kevin McPherson</cp:lastModifiedBy>
  <cp:revision>6</cp:revision>
  <dcterms:created xsi:type="dcterms:W3CDTF">2020-07-24T14:25:33Z</dcterms:created>
  <dcterms:modified xsi:type="dcterms:W3CDTF">2020-07-24T14:42:25Z</dcterms:modified>
</cp:coreProperties>
</file>